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  <a:srgbClr val="FFF2C9"/>
    <a:srgbClr val="FFEBAB"/>
    <a:srgbClr val="FFE38B"/>
    <a:srgbClr val="FFD6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B5A86-E306-4B5F-91B6-54C35778AE31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CDAC4-EFB6-47F5-B60F-EE495D4AC49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51480-1C02-4A6E-9C81-6EA235771C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D172-F16A-4E26-B191-2E57237B8F19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E758-5F8F-4B60-8BC6-D3B744D583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D172-F16A-4E26-B191-2E57237B8F19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E758-5F8F-4B60-8BC6-D3B744D583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D172-F16A-4E26-B191-2E57237B8F19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E758-5F8F-4B60-8BC6-D3B744D583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D172-F16A-4E26-B191-2E57237B8F19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E758-5F8F-4B60-8BC6-D3B744D583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D172-F16A-4E26-B191-2E57237B8F19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E758-5F8F-4B60-8BC6-D3B744D583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D172-F16A-4E26-B191-2E57237B8F19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E758-5F8F-4B60-8BC6-D3B744D583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D172-F16A-4E26-B191-2E57237B8F19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E758-5F8F-4B60-8BC6-D3B744D583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D172-F16A-4E26-B191-2E57237B8F19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E758-5F8F-4B60-8BC6-D3B744D583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D172-F16A-4E26-B191-2E57237B8F19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E758-5F8F-4B60-8BC6-D3B744D583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D172-F16A-4E26-B191-2E57237B8F19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E758-5F8F-4B60-8BC6-D3B744D583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D172-F16A-4E26-B191-2E57237B8F19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E758-5F8F-4B60-8BC6-D3B744D583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8D172-F16A-4E26-B191-2E57237B8F19}" type="datetimeFigureOut">
              <a:rPr lang="en-CA" smtClean="0"/>
              <a:pPr/>
              <a:t>26/09/2016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E758-5F8F-4B60-8BC6-D3B744D583D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3635896" y="2204864"/>
            <a:ext cx="5279504" cy="4464496"/>
          </a:xfrm>
          <a:ln>
            <a:solidFill>
              <a:srgbClr val="D2A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sz="2600" b="1" i="1" u="sng" dirty="0" err="1" smtClean="0">
                <a:solidFill>
                  <a:srgbClr val="FFE9A3"/>
                </a:solidFill>
              </a:rPr>
              <a:t>Seenupin</a:t>
            </a:r>
            <a:r>
              <a:rPr lang="en-CA" sz="2600" b="1" i="1" u="sng" dirty="0" smtClean="0">
                <a:solidFill>
                  <a:srgbClr val="FFE9A3"/>
                </a:solidFill>
              </a:rPr>
              <a:t>, Chief Andy Thomas</a:t>
            </a:r>
            <a:r>
              <a:rPr lang="en-CA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en-CA" dirty="0" smtClean="0">
                <a:solidFill>
                  <a:schemeClr val="bg1"/>
                </a:solidFill>
              </a:rPr>
              <a:t>	</a:t>
            </a:r>
            <a:r>
              <a:rPr lang="en-CA" dirty="0" smtClean="0">
                <a:solidFill>
                  <a:schemeClr val="bg1"/>
                </a:solidFill>
              </a:rPr>
              <a:t>hereditary chief, Esquimalt </a:t>
            </a:r>
          </a:p>
          <a:p>
            <a:pPr>
              <a:buNone/>
            </a:pPr>
            <a:r>
              <a:rPr lang="en-CA" dirty="0" smtClean="0">
                <a:solidFill>
                  <a:schemeClr val="bg1"/>
                </a:solidFill>
              </a:rPr>
              <a:t>	</a:t>
            </a:r>
            <a:r>
              <a:rPr lang="en-CA" dirty="0" smtClean="0">
                <a:solidFill>
                  <a:schemeClr val="bg1"/>
                </a:solidFill>
              </a:rPr>
              <a:t>First Nation will open the event.</a:t>
            </a:r>
          </a:p>
          <a:p>
            <a:pPr>
              <a:buNone/>
            </a:pPr>
            <a:endParaRPr lang="en-CA" sz="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CA" sz="2600" b="1" i="1" u="sng" dirty="0" smtClean="0">
                <a:solidFill>
                  <a:srgbClr val="FFE9A3"/>
                </a:solidFill>
              </a:rPr>
              <a:t>Watch</a:t>
            </a:r>
            <a:r>
              <a:rPr lang="en-CA" b="1" dirty="0" smtClean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</a:rPr>
              <a:t>a 43-minute film about the 15</a:t>
            </a:r>
            <a:r>
              <a:rPr lang="en-CA" baseline="30000" dirty="0" smtClean="0">
                <a:solidFill>
                  <a:schemeClr val="bg1"/>
                </a:solidFill>
              </a:rPr>
              <a:t>th</a:t>
            </a:r>
            <a:r>
              <a:rPr lang="en-CA" dirty="0" smtClean="0">
                <a:solidFill>
                  <a:schemeClr val="bg1"/>
                </a:solidFill>
              </a:rPr>
              <a:t> century Doctrine of Discovery &amp; how it affects the world’s Indigenous Peoples. </a:t>
            </a:r>
          </a:p>
          <a:p>
            <a:pPr>
              <a:buNone/>
            </a:pPr>
            <a:endParaRPr lang="en-CA" sz="200" b="1" i="1" u="sng" dirty="0" smtClean="0">
              <a:solidFill>
                <a:srgbClr val="FFE9A3"/>
              </a:solidFill>
            </a:endParaRPr>
          </a:p>
          <a:p>
            <a:pPr>
              <a:buNone/>
            </a:pPr>
            <a:r>
              <a:rPr lang="en-CA" sz="2600" b="1" i="1" u="sng" dirty="0" smtClean="0">
                <a:solidFill>
                  <a:srgbClr val="FFE9A3"/>
                </a:solidFill>
              </a:rPr>
              <a:t>Hear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</a:rPr>
              <a:t>noted lawyer, </a:t>
            </a:r>
            <a:r>
              <a:rPr lang="en-CA" sz="2600" b="1" i="1" dirty="0" smtClean="0">
                <a:solidFill>
                  <a:srgbClr val="FFE9A3"/>
                </a:solidFill>
              </a:rPr>
              <a:t>Robert </a:t>
            </a:r>
            <a:r>
              <a:rPr lang="en-CA" sz="2600" b="1" i="1" dirty="0" smtClean="0">
                <a:solidFill>
                  <a:srgbClr val="FFE9A3"/>
                </a:solidFill>
              </a:rPr>
              <a:t>Morales</a:t>
            </a:r>
            <a:r>
              <a:rPr lang="en-CA" dirty="0" smtClean="0">
                <a:solidFill>
                  <a:schemeClr val="bg1"/>
                </a:solidFill>
              </a:rPr>
              <a:t>, </a:t>
            </a:r>
            <a:r>
              <a:rPr lang="en-CA" dirty="0" smtClean="0">
                <a:solidFill>
                  <a:schemeClr val="bg1"/>
                </a:solidFill>
              </a:rPr>
              <a:t>explain how </a:t>
            </a:r>
            <a:r>
              <a:rPr lang="en-CA" dirty="0" smtClean="0">
                <a:solidFill>
                  <a:schemeClr val="bg1"/>
                </a:solidFill>
              </a:rPr>
              <a:t>the Doctrine of Discovery gave legal cover to a massive century-old corporate land grab on Vancouver Island.</a:t>
            </a:r>
          </a:p>
          <a:p>
            <a:endParaRPr lang="en-CA" sz="9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CA" sz="2600" b="1" i="1" u="sng" dirty="0" smtClean="0">
                <a:solidFill>
                  <a:srgbClr val="FFE9A3"/>
                </a:solidFill>
              </a:rPr>
              <a:t>Discussion</a:t>
            </a:r>
            <a:r>
              <a:rPr lang="en-CA" b="1" dirty="0" smtClean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</a:rPr>
              <a:t>follows</a:t>
            </a:r>
            <a:r>
              <a:rPr lang="en-CA" dirty="0" smtClean="0">
                <a:solidFill>
                  <a:srgbClr val="FFF2C9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EBAB"/>
              </a:solidFill>
            </a:endParaRPr>
          </a:p>
          <a:p>
            <a:endParaRPr lang="en-US" dirty="0" smtClean="0">
              <a:solidFill>
                <a:srgbClr val="FFEBAB"/>
              </a:solidFill>
            </a:endParaRPr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79511" y="188640"/>
            <a:ext cx="332447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836712"/>
            <a:ext cx="5306888" cy="114300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Why</a:t>
            </a:r>
            <a:r>
              <a:rPr lang="en-US" sz="3100" b="1" dirty="0" smtClean="0">
                <a:solidFill>
                  <a:srgbClr val="FFF7DD"/>
                </a:solidFill>
                <a:latin typeface="+mn-lt"/>
              </a:rPr>
              <a:t> </a:t>
            </a:r>
            <a:r>
              <a:rPr lang="en-US" sz="3100" b="1" dirty="0" smtClean="0">
                <a:solidFill>
                  <a:srgbClr val="FFF7DD"/>
                </a:solidFill>
                <a:latin typeface="+mn-lt"/>
              </a:rPr>
              <a:t>did Canada’s Truth &amp; Reconciliation Commission </a:t>
            </a:r>
            <a:br>
              <a:rPr lang="en-US" sz="3100" b="1" dirty="0" smtClean="0">
                <a:solidFill>
                  <a:srgbClr val="FFF7DD"/>
                </a:solidFill>
                <a:latin typeface="+mn-lt"/>
              </a:rPr>
            </a:br>
            <a:r>
              <a:rPr lang="en-US" sz="3100" b="1" dirty="0" smtClean="0">
                <a:solidFill>
                  <a:srgbClr val="FFF7DD"/>
                </a:solidFill>
                <a:latin typeface="+mn-lt"/>
              </a:rPr>
              <a:t>call on 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churches</a:t>
            </a:r>
            <a:r>
              <a:rPr lang="en-US" sz="3100" b="1" dirty="0" smtClean="0">
                <a:solidFill>
                  <a:srgbClr val="FFF2C9"/>
                </a:solidFill>
                <a:latin typeface="+mn-lt"/>
              </a:rPr>
              <a:t> to 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repudiate</a:t>
            </a:r>
            <a:r>
              <a:rPr lang="en-US" sz="3100" b="1" dirty="0" smtClean="0">
                <a:solidFill>
                  <a:srgbClr val="FFF2C9"/>
                </a:solidFill>
                <a:latin typeface="+mn-lt"/>
              </a:rPr>
              <a:t> </a:t>
            </a:r>
            <a:br>
              <a:rPr lang="en-US" sz="3100" b="1" dirty="0" smtClean="0">
                <a:solidFill>
                  <a:srgbClr val="FFF2C9"/>
                </a:solidFill>
                <a:latin typeface="+mn-lt"/>
              </a:rPr>
            </a:br>
            <a:r>
              <a:rPr lang="en-US" sz="3100" b="1" dirty="0" smtClean="0">
                <a:solidFill>
                  <a:srgbClr val="FFF4D1"/>
                </a:solidFill>
                <a:latin typeface="+mn-lt"/>
              </a:rPr>
              <a:t>the</a:t>
            </a:r>
            <a:r>
              <a:rPr lang="en-CA" sz="3100" b="1" dirty="0" smtClean="0">
                <a:solidFill>
                  <a:srgbClr val="FFF4D1"/>
                </a:solidFill>
                <a:latin typeface="+mn-lt"/>
              </a:rPr>
              <a:t> “</a:t>
            </a:r>
            <a:r>
              <a:rPr lang="en-CA" sz="3100" b="1" dirty="0" smtClean="0">
                <a:ln w="12700">
                  <a:solidFill>
                    <a:srgbClr val="E2AC00"/>
                  </a:solidFill>
                </a:ln>
                <a:solidFill>
                  <a:srgbClr val="FFE9A3"/>
                </a:solidFill>
                <a:latin typeface="Americana XBd BT" pitchFamily="18" charset="0"/>
              </a:rPr>
              <a:t>Doctrine of Discovery</a:t>
            </a:r>
            <a:r>
              <a:rPr lang="en-CA" sz="3100" b="1" dirty="0" smtClean="0">
                <a:solidFill>
                  <a:srgbClr val="FFF4D1"/>
                </a:solidFill>
                <a:latin typeface="+mn-lt"/>
              </a:rPr>
              <a:t>”?</a:t>
            </a:r>
            <a:br>
              <a:rPr lang="en-CA" sz="3100" b="1" dirty="0" smtClean="0">
                <a:solidFill>
                  <a:srgbClr val="FFF4D1"/>
                </a:solidFill>
                <a:latin typeface="+mn-lt"/>
              </a:rPr>
            </a:br>
            <a:endParaRPr lang="en-CA" dirty="0">
              <a:solidFill>
                <a:schemeClr val="bg1"/>
              </a:solidFill>
              <a:latin typeface="Amerigo B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9512" y="3429000"/>
            <a:ext cx="3312368" cy="3240360"/>
          </a:xfrm>
          <a:ln w="15875"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en-US" sz="3800" b="1" dirty="0" smtClean="0">
                <a:solidFill>
                  <a:srgbClr val="FFF2C9"/>
                </a:solidFill>
              </a:rPr>
              <a:t>Tuesday 4 Oct 2016</a:t>
            </a:r>
          </a:p>
          <a:p>
            <a:pPr algn="ctr">
              <a:buNone/>
            </a:pPr>
            <a:r>
              <a:rPr lang="en-US" sz="3800" b="1" dirty="0" smtClean="0">
                <a:solidFill>
                  <a:srgbClr val="FFF2C9"/>
                </a:solidFill>
              </a:rPr>
              <a:t>7:30-9:30 </a:t>
            </a:r>
            <a:r>
              <a:rPr lang="en-US" sz="3800" b="1" dirty="0" smtClean="0">
                <a:solidFill>
                  <a:srgbClr val="FFF2C9"/>
                </a:solidFill>
              </a:rPr>
              <a:t>pm</a:t>
            </a:r>
            <a:endParaRPr lang="en-CA" sz="3200" b="1" dirty="0">
              <a:solidFill>
                <a:srgbClr val="FFF2C9"/>
              </a:solidFill>
            </a:endParaRPr>
          </a:p>
          <a:p>
            <a:pPr algn="ctr">
              <a:buNone/>
            </a:pPr>
            <a:endParaRPr lang="en-US" sz="3200" dirty="0" smtClean="0">
              <a:solidFill>
                <a:srgbClr val="FFEBAB"/>
              </a:solidFill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Emmanuel </a:t>
            </a:r>
            <a:r>
              <a:rPr lang="en-US" sz="3200" b="1" dirty="0">
                <a:solidFill>
                  <a:schemeClr val="bg1"/>
                </a:solidFill>
              </a:rPr>
              <a:t>Baptist </a:t>
            </a:r>
            <a:r>
              <a:rPr lang="en-US" sz="3200" b="1" dirty="0" smtClean="0">
                <a:solidFill>
                  <a:schemeClr val="bg1"/>
                </a:solidFill>
              </a:rPr>
              <a:t>Church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2121 </a:t>
            </a:r>
            <a:r>
              <a:rPr lang="en-US" sz="3200" b="1" dirty="0">
                <a:solidFill>
                  <a:schemeClr val="bg1"/>
                </a:solidFill>
              </a:rPr>
              <a:t>Cedar Hill Cross </a:t>
            </a:r>
            <a:r>
              <a:rPr lang="en-US" sz="3200" b="1" dirty="0" smtClean="0">
                <a:solidFill>
                  <a:schemeClr val="bg1"/>
                </a:solidFill>
              </a:rPr>
              <a:t>Road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Victoria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</a:rPr>
              <a:t>BC</a:t>
            </a:r>
          </a:p>
          <a:p>
            <a:pPr algn="ctr">
              <a:buNone/>
            </a:pPr>
            <a:endParaRPr lang="en-US" sz="3200" dirty="0" smtClean="0">
              <a:solidFill>
                <a:srgbClr val="FFEBAB"/>
              </a:solidFill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FFEBAB"/>
                </a:solidFill>
              </a:rPr>
              <a:t>Everyone welcome. </a:t>
            </a:r>
            <a:r>
              <a:rPr lang="en-US" sz="3200" b="1" dirty="0" smtClean="0">
                <a:solidFill>
                  <a:srgbClr val="FFEBAB"/>
                </a:solidFill>
              </a:rPr>
              <a:t>No charge.</a:t>
            </a:r>
            <a:endParaRPr lang="en-CA" sz="3200" b="1" dirty="0">
              <a:solidFill>
                <a:srgbClr val="FFEBAB"/>
              </a:solidFill>
            </a:endParaRPr>
          </a:p>
          <a:p>
            <a:endParaRPr lang="en-CA" dirty="0">
              <a:solidFill>
                <a:srgbClr val="FFEBAB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733256"/>
            <a:ext cx="1641929" cy="977944"/>
          </a:xfrm>
          <a:prstGeom prst="rect">
            <a:avLst/>
          </a:prstGeom>
          <a:noFill/>
          <a:ln w="22225">
            <a:solidFill>
              <a:srgbClr val="E2AC00"/>
            </a:solidFill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2060848"/>
            <a:ext cx="1187595" cy="1004888"/>
          </a:xfrm>
          <a:prstGeom prst="rect">
            <a:avLst/>
          </a:prstGeom>
          <a:noFill/>
          <a:ln w="22225">
            <a:solidFill>
              <a:srgbClr val="FFD75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37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Why did Canada’s Truth &amp; Reconciliation Commission  call on churches to repudiate  the “Doctrine of Discovery”?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Canada’s Truth &amp; Reconciliation Commission calls churches to repudiate the “Doctrine of Discovery.”  Why?</dc:title>
  <dc:creator>C</dc:creator>
  <cp:lastModifiedBy>C</cp:lastModifiedBy>
  <cp:revision>10</cp:revision>
  <dcterms:created xsi:type="dcterms:W3CDTF">2016-09-14T18:28:25Z</dcterms:created>
  <dcterms:modified xsi:type="dcterms:W3CDTF">2016-09-26T18:58:01Z</dcterms:modified>
</cp:coreProperties>
</file>